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7" r:id="rId2"/>
    <p:sldId id="266" r:id="rId3"/>
    <p:sldId id="279" r:id="rId4"/>
    <p:sldId id="280" r:id="rId5"/>
    <p:sldId id="323" r:id="rId6"/>
    <p:sldId id="324" r:id="rId7"/>
    <p:sldId id="325" r:id="rId8"/>
    <p:sldId id="326" r:id="rId9"/>
    <p:sldId id="256" r:id="rId10"/>
    <p:sldId id="281" r:id="rId11"/>
    <p:sldId id="283" r:id="rId12"/>
    <p:sldId id="327" r:id="rId13"/>
    <p:sldId id="328" r:id="rId14"/>
    <p:sldId id="259" r:id="rId15"/>
    <p:sldId id="329" r:id="rId16"/>
    <p:sldId id="330" r:id="rId17"/>
    <p:sldId id="31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рякова Олеся Александровна" initials="КО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52329"/>
    <a:srgbClr val="DA0000"/>
    <a:srgbClr val="E1002B"/>
    <a:srgbClr val="FFC32E"/>
    <a:srgbClr val="169FDB"/>
    <a:srgbClr val="4EB051"/>
    <a:srgbClr val="334286"/>
    <a:srgbClr val="F7A823"/>
    <a:srgbClr val="FFD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16.12.2024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k.rosreestr.ru/eservices/real-estate-objects-onlin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70681384/#block_10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8994" y="3429000"/>
            <a:ext cx="7701094" cy="1643527"/>
          </a:xfrm>
        </p:spPr>
        <p:txBody>
          <a:bodyPr/>
          <a:lstStyle/>
          <a:p>
            <a:r>
              <a:rPr lang="ru-RU" sz="2800" dirty="0"/>
              <a:t>Порядок заполнения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728A7CA-7054-34BF-1F45-71335E512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313" y="5903867"/>
            <a:ext cx="5565775" cy="584263"/>
          </a:xfrm>
        </p:spPr>
        <p:txBody>
          <a:bodyPr/>
          <a:lstStyle/>
          <a:p>
            <a:pPr algn="r"/>
            <a:r>
              <a:rPr lang="ru-RU" sz="1600" dirty="0"/>
              <a:t>Рязаньстат</a:t>
            </a:r>
          </a:p>
          <a:p>
            <a:pPr algn="r"/>
            <a:r>
              <a:rPr lang="ru-RU" sz="1600" dirty="0"/>
              <a:t>16.12.2024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55CBEC-73A0-B601-7978-1905AFD76477}"/>
              </a:ext>
            </a:extLst>
          </p:cNvPr>
          <p:cNvSpPr/>
          <p:nvPr/>
        </p:nvSpPr>
        <p:spPr>
          <a:xfrm>
            <a:off x="5620624" y="5382397"/>
            <a:ext cx="6417578" cy="285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ведущий специалист-эксперт административного отдела Курякова Олеся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id="{B62F3886-4DBF-8C06-7ED0-AF64D13DEECC}"/>
              </a:ext>
            </a:extLst>
          </p:cNvPr>
          <p:cNvSpPr/>
          <p:nvPr/>
        </p:nvSpPr>
        <p:spPr>
          <a:xfrm>
            <a:off x="1010653" y="1405933"/>
            <a:ext cx="3528392" cy="24833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Сведения о расходах заполняются </a:t>
            </a:r>
            <a:r>
              <a:rPr lang="ru-RU" sz="1600" b="1" dirty="0">
                <a:solidFill>
                  <a:schemeClr val="tx1"/>
                </a:solidFill>
              </a:rPr>
              <a:t>только в случае</a:t>
            </a:r>
            <a:r>
              <a:rPr lang="ru-RU" sz="1600" dirty="0">
                <a:solidFill>
                  <a:schemeClr val="tx1"/>
                </a:solidFill>
              </a:rPr>
              <a:t>, если сумма сделки или общая сумма совершенных в отчетном периоде сделок превышает общий доход служащего и его супруги (супруга) </a:t>
            </a:r>
            <a:r>
              <a:rPr lang="ru-RU" sz="1600" b="1" dirty="0">
                <a:solidFill>
                  <a:schemeClr val="tx1"/>
                </a:solidFill>
              </a:rPr>
              <a:t>за три последних года, предшествующих отчетному периоду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83FD72-0372-02FC-89B3-0AC37D3B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32" t="7817" r="33999" b="46925"/>
          <a:stretch/>
        </p:blipFill>
        <p:spPr>
          <a:xfrm>
            <a:off x="5881036" y="1095719"/>
            <a:ext cx="5861786" cy="36206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3EC5AD-5794-128A-24C6-FCD741F4B030}"/>
              </a:ext>
            </a:extLst>
          </p:cNvPr>
          <p:cNvSpPr/>
          <p:nvPr/>
        </p:nvSpPr>
        <p:spPr>
          <a:xfrm>
            <a:off x="1386038" y="221381"/>
            <a:ext cx="10116151" cy="702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2 «Сведения о расходах»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2E5017-9277-85E7-56B4-A35CD15EB890}"/>
              </a:ext>
            </a:extLst>
          </p:cNvPr>
          <p:cNvSpPr/>
          <p:nvPr/>
        </p:nvSpPr>
        <p:spPr>
          <a:xfrm>
            <a:off x="298383" y="86627"/>
            <a:ext cx="972152" cy="27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5770BB-E881-00AE-4F63-F2419DE86851}"/>
              </a:ext>
            </a:extLst>
          </p:cNvPr>
          <p:cNvSpPr/>
          <p:nvPr/>
        </p:nvSpPr>
        <p:spPr>
          <a:xfrm>
            <a:off x="1925053" y="4812631"/>
            <a:ext cx="6266046" cy="11839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Если данных сделок не совершалось в отчетном периоде, то проставляется чек-бокс «Правовые основания для предоставления  сведений о расходах отсутствуют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2BF277C-4768-F3B1-E1A4-E722D428E6C1}"/>
              </a:ext>
            </a:extLst>
          </p:cNvPr>
          <p:cNvCxnSpPr/>
          <p:nvPr/>
        </p:nvCxnSpPr>
        <p:spPr>
          <a:xfrm flipV="1">
            <a:off x="4427621" y="1722922"/>
            <a:ext cx="1453415" cy="3089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4D80EE3-24AC-FCA6-F040-9774F6C8C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1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3220780-6680-4841-865E-817FA8855396}"/>
              </a:ext>
            </a:extLst>
          </p:cNvPr>
          <p:cNvGrpSpPr/>
          <p:nvPr/>
        </p:nvGrpSpPr>
        <p:grpSpPr>
          <a:xfrm>
            <a:off x="266219" y="1687112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F3827ACC-58A1-3444-AC54-8131C98A658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F739E72F-A39C-D541-99E8-34A9B78F642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439587" y="183502"/>
            <a:ext cx="10403789" cy="121945"/>
            <a:chOff x="1439587" y="2710536"/>
            <a:chExt cx="10403789" cy="12194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7C8BD52-86B7-BF33-ED69-81E4001BF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9" b="5008"/>
          <a:stretch/>
        </p:blipFill>
        <p:spPr>
          <a:xfrm>
            <a:off x="4279199" y="1079156"/>
            <a:ext cx="7774546" cy="4089992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B16C332-4FCE-3996-9DA7-1BEB58303424}"/>
              </a:ext>
            </a:extLst>
          </p:cNvPr>
          <p:cNvSpPr/>
          <p:nvPr/>
        </p:nvSpPr>
        <p:spPr>
          <a:xfrm>
            <a:off x="779242" y="1258512"/>
            <a:ext cx="3481043" cy="1672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все объекты недвижимого имущества, принадлежащее на праве собственности по состоянию на 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отчетного периода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86C68A-BA3E-4EF2-8C41-5CA06ACF0FBA}"/>
              </a:ext>
            </a:extLst>
          </p:cNvPr>
          <p:cNvSpPr/>
          <p:nvPr/>
        </p:nvSpPr>
        <p:spPr>
          <a:xfrm>
            <a:off x="1219672" y="91856"/>
            <a:ext cx="10282518" cy="987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3.1 «Недвижимое имущество»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F0C30C-B9B8-08DB-F0DE-05116CDEAAEC}"/>
              </a:ext>
            </a:extLst>
          </p:cNvPr>
          <p:cNvSpPr/>
          <p:nvPr/>
        </p:nvSpPr>
        <p:spPr>
          <a:xfrm>
            <a:off x="266219" y="91856"/>
            <a:ext cx="953452" cy="28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74276"/>
            <a:ext cx="12191999" cy="178372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каждого объекта недвижимого имущества указываются реквизиты (серия, номер и дата выдачи) свидетельства о государственной регистрации права на недвижимое имущество или номер и дата государственной регистрации права из выписки ЕГРН. Указанные сведения по объекту недвижимости могут быть получены через интернет-сайт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https://lk.rosreestr.ru/eservices/real-estate-objects-online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указываются наименование и реквизиты документа, являющегося основанием для приобретения права собственности на недвижимое имущество (договор купли-продажи, договор мены, договор дарения, свидетельство о праве на наследство, решение суда и др.). </a:t>
            </a:r>
            <a:b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нескольких долей одного объекта имущества в качестве единого не допускается (каждая доля отражается отдельной строкой </a:t>
            </a:r>
            <a:b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правоустанавливающим документом).</a:t>
            </a:r>
          </a:p>
        </p:txBody>
      </p:sp>
    </p:spTree>
    <p:extLst>
      <p:ext uri="{BB962C8B-B14F-4D97-AF65-F5344CB8AC3E}">
        <p14:creationId xmlns:p14="http://schemas.microsoft.com/office/powerpoint/2010/main" val="403340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7A3F58-78DE-F4D7-3CE2-A6E1C4091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D4DC57-0322-811A-A71D-772DD79CB9B3}"/>
              </a:ext>
            </a:extLst>
          </p:cNvPr>
          <p:cNvSpPr/>
          <p:nvPr/>
        </p:nvSpPr>
        <p:spPr>
          <a:xfrm>
            <a:off x="269507" y="115503"/>
            <a:ext cx="1029904" cy="2791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3F69AC-D487-8FE7-135B-8EA5883660B7}"/>
              </a:ext>
            </a:extLst>
          </p:cNvPr>
          <p:cNvSpPr/>
          <p:nvPr/>
        </p:nvSpPr>
        <p:spPr>
          <a:xfrm>
            <a:off x="972152" y="221381"/>
            <a:ext cx="10530037" cy="7026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3.2 «Транспортные средства»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33E765-1E31-BF63-EE35-6B2F49CF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84" t="8140" r="33684" b="45965"/>
          <a:stretch/>
        </p:blipFill>
        <p:spPr>
          <a:xfrm>
            <a:off x="784459" y="1232032"/>
            <a:ext cx="5664467" cy="359984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7E850D-1A24-B67E-A8C9-87C799AC1C58}"/>
              </a:ext>
            </a:extLst>
          </p:cNvPr>
          <p:cNvSpPr/>
          <p:nvPr/>
        </p:nvSpPr>
        <p:spPr>
          <a:xfrm>
            <a:off x="6602931" y="1472665"/>
            <a:ext cx="5197643" cy="4591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Указываются сведения о транспортных средствах, находящихся в собственности, независимо от того, когда они были приобретены.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Транспортные средства, переданные в пользование по доверенности, находящиеся в угоне, в залоге у банка, полностью негодные к эксплуатации, снятые регистрационного учета, собственником которых является госслужащий, его супруг(а), несовершеннолетний ребенок, также подлежат указанию в справке.</a:t>
            </a:r>
          </a:p>
        </p:txBody>
      </p:sp>
    </p:spTree>
    <p:extLst>
      <p:ext uri="{BB962C8B-B14F-4D97-AF65-F5344CB8AC3E}">
        <p14:creationId xmlns:p14="http://schemas.microsoft.com/office/powerpoint/2010/main" val="8544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43A729-19D1-D569-4A31-39AD22797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405EA9-0272-D07B-AE1A-293E9702AB20}"/>
              </a:ext>
            </a:extLst>
          </p:cNvPr>
          <p:cNvSpPr/>
          <p:nvPr/>
        </p:nvSpPr>
        <p:spPr>
          <a:xfrm>
            <a:off x="1540042" y="346508"/>
            <a:ext cx="9654139" cy="991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4 «Сведения о счетах в банках и иных кредитных организациях»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D282EA-8B45-D7CC-FD5D-F3FA92CA1833}"/>
              </a:ext>
            </a:extLst>
          </p:cNvPr>
          <p:cNvSpPr/>
          <p:nvPr/>
        </p:nvSpPr>
        <p:spPr>
          <a:xfrm>
            <a:off x="317634" y="125128"/>
            <a:ext cx="1135781" cy="22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692E48-1E42-6D95-7A5F-72E8AE836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72" y="4569394"/>
            <a:ext cx="3156774" cy="178628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59A5188-9607-3320-CB99-836CBC67790F}"/>
              </a:ext>
            </a:extLst>
          </p:cNvPr>
          <p:cNvSpPr/>
          <p:nvPr/>
        </p:nvSpPr>
        <p:spPr>
          <a:xfrm>
            <a:off x="616017" y="1742173"/>
            <a:ext cx="3496829" cy="224268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Указывается информация </a:t>
            </a:r>
            <a:r>
              <a:rPr lang="ru-RU" b="1" i="1" dirty="0">
                <a:solidFill>
                  <a:schemeClr val="tx1"/>
                </a:solidFill>
              </a:rPr>
              <a:t>обо всех счетах</a:t>
            </a:r>
            <a:r>
              <a:rPr lang="ru-RU" dirty="0">
                <a:solidFill>
                  <a:schemeClr val="tx1"/>
                </a:solidFill>
              </a:rPr>
              <a:t>, открытых по состоянию на отчетную дату в банках и иных кредитных организациях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81631CF-BBC4-61CA-0791-2E7DB0DAB234}"/>
              </a:ext>
            </a:extLst>
          </p:cNvPr>
          <p:cNvSpPr/>
          <p:nvPr/>
        </p:nvSpPr>
        <p:spPr>
          <a:xfrm>
            <a:off x="5216892" y="1819175"/>
            <a:ext cx="6641431" cy="453650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на вкладе (счете) в драгоценных металлах указывается в рублях по учетным ценам Банка России на драгоценные металлы на 31.12.2024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на вкладе (счете) в иностранной валюте указывается в рублях по курсу банка России на 31.12.2024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подлежит также счет кредитной карты, но с остатком «0», т.к. денежных средств гражданина на ней нет. В случае, сели кредитная карта с номиналом 500 тыс. руб. и более, то ее необходимо указать в подразделе 6.2 раздела 6 Справки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4708FF-D265-211A-0EDA-3AC68B48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39" y="1770745"/>
            <a:ext cx="2281188" cy="14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826E11-1DDE-D741-A9F3-E85C1121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53D8AA3-44D8-5842-8AF8-196734F31BF3}"/>
              </a:ext>
            </a:extLst>
          </p:cNvPr>
          <p:cNvSpPr/>
          <p:nvPr/>
        </p:nvSpPr>
        <p:spPr>
          <a:xfrm>
            <a:off x="0" y="1556792"/>
            <a:ext cx="263352" cy="374441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ECCD93-6C0E-C6E6-2682-1B3FFB772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866" y="3606973"/>
            <a:ext cx="6408241" cy="2492943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EF682F3-19E3-8D19-80D1-669D68F3917E}"/>
              </a:ext>
            </a:extLst>
          </p:cNvPr>
          <p:cNvSpPr/>
          <p:nvPr/>
        </p:nvSpPr>
        <p:spPr>
          <a:xfrm>
            <a:off x="625642" y="1848051"/>
            <a:ext cx="4503198" cy="3542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Графа «Сумма поступивших на счет денежных средств» заполняется </a:t>
            </a:r>
            <a:r>
              <a:rPr lang="ru-RU" sz="1800" b="1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только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том случае , если общая сумма денежных поступлений </a:t>
            </a:r>
            <a:r>
              <a:rPr lang="ru-RU" sz="1800" b="1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все </a:t>
            </a:r>
            <a:r>
              <a:rPr lang="ru-RU" sz="1800" b="1" i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отчетный период превышает общий доход служащего (работника), его супруги (супруга) и несовершеннолетних детей за отчетный период и предшествующие два года. В этом случае к справке прилагаются выписки о движении денежных средств по счетам за отчетный период.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BDE4DC-190C-6026-F10B-E48037D396AD}"/>
              </a:ext>
            </a:extLst>
          </p:cNvPr>
          <p:cNvSpPr txBox="1"/>
          <p:nvPr/>
        </p:nvSpPr>
        <p:spPr>
          <a:xfrm>
            <a:off x="6825890" y="2290698"/>
            <a:ext cx="450319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Если подобных поступлений не было в 2024 году, то проставляется соответствующий флажок и сумма поступивших на счет денежных средств не заполняется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7272FF-BA0C-C485-B69A-A60308F98914}"/>
              </a:ext>
            </a:extLst>
          </p:cNvPr>
          <p:cNvSpPr/>
          <p:nvPr/>
        </p:nvSpPr>
        <p:spPr>
          <a:xfrm>
            <a:off x="1335874" y="346508"/>
            <a:ext cx="9858308" cy="991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4 «Сведения о счетах в банках и иных кредитных организациях»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0074B6-8D49-386E-C13C-FE05416217D0}"/>
              </a:ext>
            </a:extLst>
          </p:cNvPr>
          <p:cNvSpPr/>
          <p:nvPr/>
        </p:nvSpPr>
        <p:spPr>
          <a:xfrm>
            <a:off x="263352" y="139213"/>
            <a:ext cx="1072521" cy="248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A799AED-9F4D-868E-CFEA-0F728C179F55}"/>
              </a:ext>
            </a:extLst>
          </p:cNvPr>
          <p:cNvCxnSpPr/>
          <p:nvPr/>
        </p:nvCxnSpPr>
        <p:spPr>
          <a:xfrm flipH="1">
            <a:off x="6096000" y="3367916"/>
            <a:ext cx="1325078" cy="57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7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E91DC5-973B-C2A8-159D-A093942B2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D400E8-6944-9B00-ACAA-8B02F4A5075E}"/>
              </a:ext>
            </a:extLst>
          </p:cNvPr>
          <p:cNvSpPr/>
          <p:nvPr/>
        </p:nvSpPr>
        <p:spPr>
          <a:xfrm>
            <a:off x="269507" y="125128"/>
            <a:ext cx="1049154" cy="28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11A57B-4655-5805-7D91-54ED009D0CA2}"/>
              </a:ext>
            </a:extLst>
          </p:cNvPr>
          <p:cNvSpPr/>
          <p:nvPr/>
        </p:nvSpPr>
        <p:spPr>
          <a:xfrm>
            <a:off x="1335874" y="346508"/>
            <a:ext cx="9858308" cy="991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подраздела 6.1 «Объекты имущества, находящиеся в пользовании»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0F96D7-0030-85CE-FDCC-93E9C986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89" t="8421" r="36964" b="72071"/>
          <a:stretch/>
        </p:blipFill>
        <p:spPr>
          <a:xfrm>
            <a:off x="904773" y="1751796"/>
            <a:ext cx="4870385" cy="133791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764B575-8586-ED2A-CE59-CB0E11207F05}"/>
              </a:ext>
            </a:extLst>
          </p:cNvPr>
          <p:cNvSpPr/>
          <p:nvPr/>
        </p:nvSpPr>
        <p:spPr>
          <a:xfrm>
            <a:off x="6853187" y="1751796"/>
            <a:ext cx="4552750" cy="16772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данном разделе указывается недвижимое имущество (муниципальное, ведомственное, арендованное и т.п.), находящееся во временном пользовании (не в собственности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C170D40-D707-B584-DCA6-BEE656D2F041}"/>
              </a:ext>
            </a:extLst>
          </p:cNvPr>
          <p:cNvSpPr/>
          <p:nvPr/>
        </p:nvSpPr>
        <p:spPr>
          <a:xfrm>
            <a:off x="798897" y="3657600"/>
            <a:ext cx="10732168" cy="2853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При заполнении данного подраздела требуется указывать объекты недвижимого имущества, которые непосредственно находятся в пользовании служащего и (или) его супруги (супруга), несовершеннолетнего ребенка на основании заключенных договоров (аренда, безвозмездное пользование и т.д.) или в результате фактического предоставления в пользование.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Аналогично в отношении несовершеннолетних детей.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Так, например, жилое помещение, в котором зарегистрировано лицо, в отношении которого представляется справка, подлежит обязательному отражению в подразделе 3.1 раздела 3 (в случае наличия у такого лица права собственности) или в настоящем подразделе справки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35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C98B4B-9F4A-148B-DB5C-A492F6843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3CB8C5-CD21-EFA6-361B-861229FA201F}"/>
              </a:ext>
            </a:extLst>
          </p:cNvPr>
          <p:cNvSpPr/>
          <p:nvPr/>
        </p:nvSpPr>
        <p:spPr>
          <a:xfrm>
            <a:off x="288758" y="154004"/>
            <a:ext cx="1222408" cy="28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F782DF-C801-2A60-5736-674E9D450371}"/>
              </a:ext>
            </a:extLst>
          </p:cNvPr>
          <p:cNvSpPr/>
          <p:nvPr/>
        </p:nvSpPr>
        <p:spPr>
          <a:xfrm>
            <a:off x="1335874" y="346508"/>
            <a:ext cx="9858308" cy="991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ПОМНИТЕ!!!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296D9B-EDB1-A7DC-05FA-28D90459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6" y="2040556"/>
            <a:ext cx="3069657" cy="30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0759F5-5259-3394-F36B-2D59937A9F75}"/>
              </a:ext>
            </a:extLst>
          </p:cNvPr>
          <p:cNvSpPr/>
          <p:nvPr/>
        </p:nvSpPr>
        <p:spPr>
          <a:xfrm>
            <a:off x="3455469" y="1722922"/>
            <a:ext cx="8235215" cy="394635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или представление заведомо неполных или недостоверных сведений о доходах, расходах, об имуществе и обязательствах имущественного характера – основание для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увольнения в связи с утратой доверия</a:t>
            </a:r>
          </a:p>
        </p:txBody>
      </p:sp>
    </p:spTree>
    <p:extLst>
      <p:ext uri="{BB962C8B-B14F-4D97-AF65-F5344CB8AC3E}">
        <p14:creationId xmlns:p14="http://schemas.microsoft.com/office/powerpoint/2010/main" val="67089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FA0153-9032-63BC-05D5-754E07BFA62D}"/>
              </a:ext>
            </a:extLst>
          </p:cNvPr>
          <p:cNvSpPr txBox="1">
            <a:spLocks/>
          </p:cNvSpPr>
          <p:nvPr/>
        </p:nvSpPr>
        <p:spPr>
          <a:xfrm>
            <a:off x="3389160" y="2038904"/>
            <a:ext cx="6781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DA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4783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025" y="1400375"/>
            <a:ext cx="4858536" cy="3987800"/>
          </a:xfrm>
        </p:spPr>
        <p:txBody>
          <a:bodyPr anchor="ctr" anchorCtr="0"/>
          <a:lstStyle/>
          <a:p>
            <a:pPr algn="l"/>
            <a:r>
              <a:rPr lang="ru-RU" dirty="0"/>
              <a:t>Основная информация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D1E81-867A-9C20-4CF5-646FA33E1E99}"/>
              </a:ext>
            </a:extLst>
          </p:cNvPr>
          <p:cNvSpPr txBox="1"/>
          <p:nvPr/>
        </p:nvSpPr>
        <p:spPr>
          <a:xfrm>
            <a:off x="5948044" y="465098"/>
            <a:ext cx="61060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Сроки предоставления сведений </a:t>
            </a:r>
            <a:br>
              <a:rPr lang="ru-RU" sz="2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ru-RU" sz="2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2025 году: </a:t>
            </a:r>
            <a:r>
              <a:rPr lang="ru-RU" sz="21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 01.01.2025 по 30.04.2025</a:t>
            </a:r>
          </a:p>
          <a:p>
            <a:endParaRPr lang="ru-RU" sz="21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ru-RU" sz="21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333333"/>
                </a:solidFill>
                <a:latin typeface="Arial" panose="020B0604020202020204" pitchFamily="34" charset="0"/>
              </a:rPr>
              <a:t>Сведения предоставляются – </a:t>
            </a:r>
            <a:br>
              <a:rPr lang="ru-RU" sz="2100" b="1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2100" dirty="0">
                <a:solidFill>
                  <a:srgbClr val="333333"/>
                </a:solidFill>
                <a:latin typeface="Arial" panose="020B0604020202020204" pitchFamily="34" charset="0"/>
              </a:rPr>
              <a:t>в административный отдел </a:t>
            </a:r>
            <a:br>
              <a:rPr lang="ru-RU" sz="21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2100" dirty="0">
                <a:solidFill>
                  <a:srgbClr val="333333"/>
                </a:solidFill>
                <a:latin typeface="Arial" panose="020B0604020202020204" pitchFamily="34" charset="0"/>
              </a:rPr>
              <a:t>в распечатанном и электронном виде </a:t>
            </a:r>
            <a:br>
              <a:rPr lang="ru-RU" sz="21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2100" dirty="0">
                <a:solidFill>
                  <a:srgbClr val="333333"/>
                </a:solidFill>
                <a:latin typeface="Arial" panose="020B0604020202020204" pitchFamily="34" charset="0"/>
              </a:rPr>
              <a:t>(</a:t>
            </a:r>
            <a:r>
              <a:rPr lang="en-US" sz="2100" dirty="0" err="1">
                <a:solidFill>
                  <a:srgbClr val="333333"/>
                </a:solidFill>
                <a:latin typeface="Arial" panose="020B0604020202020204" pitchFamily="34" charset="0"/>
              </a:rPr>
              <a:t>xsb</a:t>
            </a:r>
            <a:r>
              <a:rPr lang="ru-RU" sz="2100" dirty="0">
                <a:solidFill>
                  <a:srgbClr val="333333"/>
                </a:solidFill>
                <a:latin typeface="Arial" panose="020B0604020202020204" pitchFamily="34" charset="0"/>
              </a:rPr>
              <a:t> файл)</a:t>
            </a:r>
          </a:p>
          <a:p>
            <a:endParaRPr lang="ru-RU" sz="21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Сведения должны быть подготовлены в актуальной версии СПО «Справки БК»</a:t>
            </a:r>
            <a:endParaRPr lang="ru-RU" sz="21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ru-RU" sz="21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100" b="0" i="1" dirty="0">
                <a:solidFill>
                  <a:srgbClr val="E52329"/>
                </a:solidFill>
                <a:effectLst/>
                <a:latin typeface="Arial" panose="020B0604020202020204" pitchFamily="34" charset="0"/>
              </a:rPr>
              <a:t>Отпуск</a:t>
            </a:r>
            <a:r>
              <a:rPr lang="ru-RU" sz="2100" i="1" dirty="0">
                <a:solidFill>
                  <a:srgbClr val="E52329"/>
                </a:solidFill>
                <a:latin typeface="Arial" panose="020B0604020202020204" pitchFamily="34" charset="0"/>
              </a:rPr>
              <a:t> или</a:t>
            </a:r>
            <a:r>
              <a:rPr lang="ru-RU" sz="2100" b="0" i="1" dirty="0">
                <a:solidFill>
                  <a:srgbClr val="E52329"/>
                </a:solidFill>
                <a:effectLst/>
                <a:latin typeface="Arial" panose="020B0604020202020204" pitchFamily="34" charset="0"/>
              </a:rPr>
              <a:t> временная нетрудоспособность не освобождают государственного служащего от обязанности представить </a:t>
            </a:r>
            <a:r>
              <a:rPr lang="ru-RU" sz="21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Справку </a:t>
            </a:r>
            <a:r>
              <a:rPr lang="ru-RU" sz="2100" b="0" i="1" dirty="0">
                <a:solidFill>
                  <a:srgbClr val="E52329"/>
                </a:solidFill>
                <a:effectLst/>
                <a:latin typeface="Arial" panose="020B0604020202020204" pitchFamily="34" charset="0"/>
              </a:rPr>
              <a:t>о доходах.</a:t>
            </a:r>
            <a:endParaRPr lang="ru-RU" sz="2100" b="1" i="1" dirty="0">
              <a:solidFill>
                <a:srgbClr val="E52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6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400375"/>
            <a:ext cx="4927600" cy="3987800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Определение круга лиц (членов семьи), в отношении которых необходимо представить сведения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816490" y="117510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816490" y="212783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16490" y="308057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816490" y="403330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16490" y="498604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5576553" y="242110"/>
            <a:ext cx="6477554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ctr">
              <a:lnSpc>
                <a:spcPct val="100000"/>
              </a:lnSpc>
              <a:spcAft>
                <a:spcPts val="30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Супруг(а) гражданского служащего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242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состоянию на 31.12.2024 брак являлся заключенным</a:t>
            </a:r>
          </a:p>
          <a:p>
            <a:pPr marL="31242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брак будет расторгнут в 2025 году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отношения не будут  поддерживаться, то необходимо подать соответствующее заявление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Комиссию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Рязаньстата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невозможности представить сведения.</a:t>
            </a:r>
          </a:p>
          <a:p>
            <a:pPr marL="26670">
              <a:lnSpc>
                <a:spcPct val="10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" algn="ctr">
              <a:lnSpc>
                <a:spcPct val="100000"/>
              </a:lnSpc>
              <a:spcAft>
                <a:spcPts val="30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 ребенок:</a:t>
            </a:r>
          </a:p>
          <a:p>
            <a:pPr marL="31242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состоянию на 31.12.2024 ребенку не исполнилось 18 лет</a:t>
            </a:r>
          </a:p>
          <a:p>
            <a:pPr marL="31242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проживает отдельно и связи не поддерживаются, необходимо подать соответствующее заявление в Комиссию Рязаньстата о невозможности представить сведения.</a:t>
            </a:r>
          </a:p>
          <a:p>
            <a:pPr marL="26670">
              <a:lnSpc>
                <a:spcPct val="10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242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659301" y="2196956"/>
            <a:ext cx="504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659301" y="3151867"/>
            <a:ext cx="504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659301" y="4106779"/>
            <a:ext cx="504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E744A9F-B8E3-F542-9EC8-0CBB88A1D915}"/>
              </a:ext>
            </a:extLst>
          </p:cNvPr>
          <p:cNvSpPr/>
          <p:nvPr/>
        </p:nvSpPr>
        <p:spPr>
          <a:xfrm>
            <a:off x="6659301" y="5061691"/>
            <a:ext cx="504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40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BE77D77-17FF-A09D-D1A2-594E5D9C6571}"/>
              </a:ext>
            </a:extLst>
          </p:cNvPr>
          <p:cNvSpPr txBox="1"/>
          <p:nvPr/>
        </p:nvSpPr>
        <p:spPr>
          <a:xfrm>
            <a:off x="386367" y="6499"/>
            <a:ext cx="5576552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заполнению сведений</a:t>
            </a: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счетах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ФНС в «Личном кабинете налогоплательщика для физических лиц» получите справку об открытых счетах в банках на территории РФ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Руководствуясь полученной из ФНС справкой обратитесь в банки для получения справок для заполнения сведений.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недвижимости и ином имуществе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ФНС в личном кабинете налогоплательщика для физических лиц» запросите сведения 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принадлежащем Вам имуществе.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всех Ваших доходах за предыдущий год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 доходах (6-НДФЛ) можно получить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ФЭО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Рязаньстата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от иных организаций формируются 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запросу либо их можно получить на портале Госуслуг.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63854-F6BF-7D56-C0F3-EFD004F2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143" y="249994"/>
            <a:ext cx="4270769" cy="3272852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C3882E67-78D0-1174-5911-DC145AD39A1B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                                     </a:t>
            </a:r>
            <a:fld id="{41B81EEA-DF2A-1C47-9781-44818CAE4220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394" y="4874027"/>
            <a:ext cx="501324" cy="5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83" y="4878387"/>
            <a:ext cx="526736" cy="5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6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77AC9E-76F7-4C7A-8D95-48FF8275C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A28CB3-FB5E-2BB3-829C-9DFC4DC89B34}"/>
              </a:ext>
            </a:extLst>
          </p:cNvPr>
          <p:cNvSpPr/>
          <p:nvPr/>
        </p:nvSpPr>
        <p:spPr>
          <a:xfrm>
            <a:off x="1068404" y="500513"/>
            <a:ext cx="10241280" cy="89514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Социального фонда России можно получить справки о: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271C27D-6AB8-74F3-526B-ABE3FB5195BB}"/>
              </a:ext>
            </a:extLst>
          </p:cNvPr>
          <p:cNvSpPr/>
          <p:nvPr/>
        </p:nvSpPr>
        <p:spPr>
          <a:xfrm>
            <a:off x="1068404" y="1742173"/>
            <a:ext cx="3157087" cy="3619099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выплаченной 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пенсии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3FB39DA-6231-DA54-688D-A2FB121D267A}"/>
              </a:ext>
            </a:extLst>
          </p:cNvPr>
          <p:cNvSpPr/>
          <p:nvPr/>
        </p:nvSpPr>
        <p:spPr>
          <a:xfrm>
            <a:off x="4793382" y="1742173"/>
            <a:ext cx="3724976" cy="349397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выплаченных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пособиях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временной нетрудоспособности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1B8231B-F565-D267-E143-B2566D4A6FB5}"/>
              </a:ext>
            </a:extLst>
          </p:cNvPr>
          <p:cNvSpPr/>
          <p:nvPr/>
        </p:nvSpPr>
        <p:spPr>
          <a:xfrm>
            <a:off x="8835992" y="1742173"/>
            <a:ext cx="2743200" cy="349397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выплаченных в 2024 году пособиях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E8B41F-CC9D-BAF0-7BCF-0365499D4403}"/>
              </a:ext>
            </a:extLst>
          </p:cNvPr>
          <p:cNvSpPr/>
          <p:nvPr/>
        </p:nvSpPr>
        <p:spPr>
          <a:xfrm>
            <a:off x="298383" y="154002"/>
            <a:ext cx="1010653" cy="182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5EB3E8D-33B4-DB11-C0BF-96243A02E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94381E-F8F5-2045-3E2D-4054E1BB00D5}"/>
              </a:ext>
            </a:extLst>
          </p:cNvPr>
          <p:cNvSpPr/>
          <p:nvPr/>
        </p:nvSpPr>
        <p:spPr>
          <a:xfrm>
            <a:off x="1386038" y="221381"/>
            <a:ext cx="10116151" cy="702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титульного листа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11C41A-80F2-03C2-08FC-5D148D47CD58}"/>
              </a:ext>
            </a:extLst>
          </p:cNvPr>
          <p:cNvSpPr/>
          <p:nvPr/>
        </p:nvSpPr>
        <p:spPr>
          <a:xfrm>
            <a:off x="292220" y="105878"/>
            <a:ext cx="959064" cy="346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DA08DB-41F1-5B72-C2F8-0C52267D1CAA}"/>
              </a:ext>
            </a:extLst>
          </p:cNvPr>
          <p:cNvSpPr/>
          <p:nvPr/>
        </p:nvSpPr>
        <p:spPr>
          <a:xfrm>
            <a:off x="9224279" y="1318662"/>
            <a:ext cx="2743200" cy="21071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 выпадающем списке «Иное подразделение» и вручную набрать: «административный отдел территориального органа Федеральной службы государственной статистики по Рязанской области»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BB26FFB-7FA6-0735-6DF3-46B8DD24BCC6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316227" y="1925055"/>
            <a:ext cx="908052" cy="447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56DBBC-1A7E-6A5C-C18D-50824A7EA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64" t="8055" r="18293" b="27781"/>
          <a:stretch/>
        </p:blipFill>
        <p:spPr>
          <a:xfrm>
            <a:off x="683393" y="1454820"/>
            <a:ext cx="7632833" cy="490086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4C571C-3ADB-5EDD-9724-B82B0FE2A4CC}"/>
              </a:ext>
            </a:extLst>
          </p:cNvPr>
          <p:cNvSpPr/>
          <p:nvPr/>
        </p:nvSpPr>
        <p:spPr>
          <a:xfrm>
            <a:off x="8422783" y="4559120"/>
            <a:ext cx="3631324" cy="15088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период, за который Вы подаете сведения.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с 01.01.2024 по 31.12.2024, а сведения об имуществе на 31.12.2024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FD7829E-29B3-B3AD-3EAA-77E4DCA71212}"/>
              </a:ext>
            </a:extLst>
          </p:cNvPr>
          <p:cNvCxnSpPr>
            <a:cxnSpLocks/>
          </p:cNvCxnSpPr>
          <p:nvPr/>
        </p:nvCxnSpPr>
        <p:spPr>
          <a:xfrm flipH="1">
            <a:off x="4119613" y="5717406"/>
            <a:ext cx="4196613" cy="214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C0AD8D6-7BE5-9465-1BB1-CFAD90F052FA}"/>
              </a:ext>
            </a:extLst>
          </p:cNvPr>
          <p:cNvSpPr/>
          <p:nvPr/>
        </p:nvSpPr>
        <p:spPr>
          <a:xfrm>
            <a:off x="779646" y="1135781"/>
            <a:ext cx="5505651" cy="3465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отношении госслужащего</a:t>
            </a:r>
          </a:p>
        </p:txBody>
      </p:sp>
    </p:spTree>
    <p:extLst>
      <p:ext uri="{BB962C8B-B14F-4D97-AF65-F5344CB8AC3E}">
        <p14:creationId xmlns:p14="http://schemas.microsoft.com/office/powerpoint/2010/main" val="227424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E7F0E7-3C16-F8D9-F142-1DF30789D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C62A3-66EE-0713-1E27-B6C70933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52" t="8280" r="26184" b="34035"/>
          <a:stretch/>
        </p:blipFill>
        <p:spPr>
          <a:xfrm>
            <a:off x="616017" y="1661861"/>
            <a:ext cx="6189045" cy="395598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1058BE-3CF7-F5C3-109A-EC14DAB24B25}"/>
              </a:ext>
            </a:extLst>
          </p:cNvPr>
          <p:cNvSpPr/>
          <p:nvPr/>
        </p:nvSpPr>
        <p:spPr>
          <a:xfrm>
            <a:off x="1386038" y="221381"/>
            <a:ext cx="10116151" cy="702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титульного листа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0FCB8F-847A-A850-9B9E-32E8F44F93BD}"/>
              </a:ext>
            </a:extLst>
          </p:cNvPr>
          <p:cNvSpPr/>
          <p:nvPr/>
        </p:nvSpPr>
        <p:spPr>
          <a:xfrm>
            <a:off x="336884" y="134754"/>
            <a:ext cx="962527" cy="202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49ED80-F959-3660-A1AD-36873FC1B26B}"/>
              </a:ext>
            </a:extLst>
          </p:cNvPr>
          <p:cNvSpPr/>
          <p:nvPr/>
        </p:nvSpPr>
        <p:spPr>
          <a:xfrm>
            <a:off x="779646" y="1135781"/>
            <a:ext cx="5505651" cy="3465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отношении супруги(а) госслужащего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04C998-D643-DBB2-081B-5D995E1D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37" t="43509" r="50000" b="50000"/>
          <a:stretch/>
        </p:blipFill>
        <p:spPr>
          <a:xfrm>
            <a:off x="7267074" y="5101391"/>
            <a:ext cx="3141044" cy="44516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5E660D-42FD-25E8-37CE-A1C5B559EFFF}"/>
              </a:ext>
            </a:extLst>
          </p:cNvPr>
          <p:cNvSpPr/>
          <p:nvPr/>
        </p:nvSpPr>
        <p:spPr>
          <a:xfrm>
            <a:off x="7103444" y="1970468"/>
            <a:ext cx="4950663" cy="2350675"/>
          </a:xfrm>
          <a:prstGeom prst="rect">
            <a:avLst/>
          </a:prstGeom>
          <a:noFill/>
          <a:ln w="31750" cmpd="sng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работы указывается отдельно организация и отдельно должность с указанием подразделения.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работы проставляется чек-бокс «Род занятий» и указывается «временно неработающий(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либо безработный(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если супруг(а) зарегистрирован(а) в органе службы занятости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8BA91CA-A60E-F6D8-A2EB-541A4D7F0663}"/>
              </a:ext>
            </a:extLst>
          </p:cNvPr>
          <p:cNvCxnSpPr/>
          <p:nvPr/>
        </p:nvCxnSpPr>
        <p:spPr>
          <a:xfrm flipH="1">
            <a:off x="4899259" y="3051208"/>
            <a:ext cx="2204185" cy="1347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31D0608-7FBD-020E-3F82-C9449E84F990}"/>
              </a:ext>
            </a:extLst>
          </p:cNvPr>
          <p:cNvCxnSpPr/>
          <p:nvPr/>
        </p:nvCxnSpPr>
        <p:spPr>
          <a:xfrm flipH="1">
            <a:off x="8422105" y="4321143"/>
            <a:ext cx="182880" cy="73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6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D83986-318B-1DF8-B065-5B5F97CED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2EBA0C-5E03-5558-66FD-DBEA12722700}"/>
              </a:ext>
            </a:extLst>
          </p:cNvPr>
          <p:cNvSpPr/>
          <p:nvPr/>
        </p:nvSpPr>
        <p:spPr>
          <a:xfrm>
            <a:off x="1386038" y="221381"/>
            <a:ext cx="10116151" cy="702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титульного листа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6D86D9-17E9-5F0E-13BD-451C8BCFD994}"/>
              </a:ext>
            </a:extLst>
          </p:cNvPr>
          <p:cNvSpPr/>
          <p:nvPr/>
        </p:nvSpPr>
        <p:spPr>
          <a:xfrm>
            <a:off x="327259" y="134754"/>
            <a:ext cx="991402" cy="24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6C5A4D-5F4B-E34A-582B-4873FFC81541}"/>
              </a:ext>
            </a:extLst>
          </p:cNvPr>
          <p:cNvSpPr/>
          <p:nvPr/>
        </p:nvSpPr>
        <p:spPr>
          <a:xfrm>
            <a:off x="779646" y="1135781"/>
            <a:ext cx="5505651" cy="3465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отношении несовершеннолетнего ребенка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B5045F-B7CF-C20E-DF71-717ABA89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21" t="9684" r="26106" b="39088"/>
          <a:stretch/>
        </p:blipFill>
        <p:spPr>
          <a:xfrm>
            <a:off x="644893" y="1921743"/>
            <a:ext cx="6092792" cy="351322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E5872F-377F-5215-3939-E91597A73967}"/>
              </a:ext>
            </a:extLst>
          </p:cNvPr>
          <p:cNvSpPr/>
          <p:nvPr/>
        </p:nvSpPr>
        <p:spPr>
          <a:xfrm>
            <a:off x="7430703" y="2165684"/>
            <a:ext cx="4206240" cy="8566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данные свидетельства о рождении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14 лет) или паспортные данные, если ребенку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 до 18 лет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197BA5-D145-30F1-E166-98238FC2BF72}"/>
              </a:ext>
            </a:extLst>
          </p:cNvPr>
          <p:cNvSpPr/>
          <p:nvPr/>
        </p:nvSpPr>
        <p:spPr>
          <a:xfrm>
            <a:off x="7517331" y="3835668"/>
            <a:ext cx="4119612" cy="11020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род занятий и место получения образования или же «находится на домашнем воспитании» (в случае, если ребенок еще не ходит в детский сад или же обучается дома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2F6E04F-9D2B-6C6C-8DFD-94B2C70AEA6C}"/>
              </a:ext>
            </a:extLst>
          </p:cNvPr>
          <p:cNvCxnSpPr/>
          <p:nvPr/>
        </p:nvCxnSpPr>
        <p:spPr>
          <a:xfrm flipH="1">
            <a:off x="4514248" y="2618072"/>
            <a:ext cx="2916455" cy="1029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E66AE88-7A44-EF2B-67CA-7DE607C6C737}"/>
              </a:ext>
            </a:extLst>
          </p:cNvPr>
          <p:cNvCxnSpPr>
            <a:cxnSpLocks/>
          </p:cNvCxnSpPr>
          <p:nvPr/>
        </p:nvCxnSpPr>
        <p:spPr>
          <a:xfrm flipH="1">
            <a:off x="5698156" y="4312118"/>
            <a:ext cx="1819175" cy="173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0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4A0BA0-6C66-FB49-5211-D20A89B0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052" y="1277178"/>
            <a:ext cx="6095776" cy="4549087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9C3406A-4601-9F0A-81EF-114AC9118276}"/>
              </a:ext>
            </a:extLst>
          </p:cNvPr>
          <p:cNvSpPr/>
          <p:nvPr/>
        </p:nvSpPr>
        <p:spPr>
          <a:xfrm>
            <a:off x="1609008" y="1660542"/>
            <a:ext cx="3196206" cy="14848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сумма дохода, содержащаяся в справке 6-НДФЛ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84284DC-D0B4-C9C5-F574-DFBE9CE920E1}"/>
              </a:ext>
            </a:extLst>
          </p:cNvPr>
          <p:cNvCxnSpPr>
            <a:cxnSpLocks/>
          </p:cNvCxnSpPr>
          <p:nvPr/>
        </p:nvCxnSpPr>
        <p:spPr>
          <a:xfrm flipV="1">
            <a:off x="4861226" y="2204185"/>
            <a:ext cx="1234774" cy="19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DECFB66-D7AC-6876-0A12-1B12E3888436}"/>
              </a:ext>
            </a:extLst>
          </p:cNvPr>
          <p:cNvSpPr/>
          <p:nvPr/>
        </p:nvSpPr>
        <p:spPr>
          <a:xfrm>
            <a:off x="1078029" y="3712606"/>
            <a:ext cx="3438427" cy="2813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указанию подлежат абсолютно все доходы, полученные в течение отчетного периода. В том числе от выигрыша в лотерею, пособие по уходу за ребенком, денежные средства, полученные в дар и др.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4AB9BC-D50E-8795-7330-4627F7A3F043}"/>
              </a:ext>
            </a:extLst>
          </p:cNvPr>
          <p:cNvSpPr/>
          <p:nvPr/>
        </p:nvSpPr>
        <p:spPr>
          <a:xfrm>
            <a:off x="292220" y="173255"/>
            <a:ext cx="1132319" cy="183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9C48C3-C86D-E624-AE2D-C465CECE2AD4}"/>
              </a:ext>
            </a:extLst>
          </p:cNvPr>
          <p:cNvSpPr/>
          <p:nvPr/>
        </p:nvSpPr>
        <p:spPr>
          <a:xfrm>
            <a:off x="1386038" y="221381"/>
            <a:ext cx="10116151" cy="702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1 «Сведения о доходах»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B197A9A-A1E8-AF4F-FE22-580A7CF5C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82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</TotalTime>
  <Words>1235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Курякова Олеся Александровна</cp:lastModifiedBy>
  <cp:revision>137</cp:revision>
  <dcterms:created xsi:type="dcterms:W3CDTF">2020-03-31T09:31:17Z</dcterms:created>
  <dcterms:modified xsi:type="dcterms:W3CDTF">2024-12-16T06:06:17Z</dcterms:modified>
</cp:coreProperties>
</file>